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1" r:id="rId1"/>
  </p:sldMasterIdLst>
  <p:notesMasterIdLst>
    <p:notesMasterId r:id="rId10"/>
  </p:notesMasterIdLst>
  <p:sldIdLst>
    <p:sldId id="260" r:id="rId2"/>
    <p:sldId id="269" r:id="rId3"/>
    <p:sldId id="264" r:id="rId4"/>
    <p:sldId id="268" r:id="rId5"/>
    <p:sldId id="271" r:id="rId6"/>
    <p:sldId id="272" r:id="rId7"/>
    <p:sldId id="273" r:id="rId8"/>
    <p:sldId id="278" r:id="rId9"/>
  </p:sldIdLst>
  <p:sldSz cx="9144000" cy="6858000" type="screen4x3"/>
  <p:notesSz cx="7099300" cy="10234613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9745"/>
    <a:srgbClr val="B17ED8"/>
    <a:srgbClr val="1BA95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0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F:\Prezentacje\2016_2017\Wykresy%20do%20raportu%2001%20&#8212;%20kopia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Zeszyt1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PWSZ\Desktop\Wykresy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C:\Users\PWSZ\Desktop\Kopia%202018%20Wykresy%20do%20raportu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C:\Users\PWSZ\Desktop\Wykresy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C:\Users\PWSZ\Desktop\Kopia%202018%20Wykresy%20do%20raportu.xlsx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l-PL"/>
              <a:t>Liczba ankiet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9.4517518643502899E-2"/>
          <c:y val="8.8001852709587769E-2"/>
          <c:w val="0.8790838922912414"/>
          <c:h val="0.8117132417271371"/>
        </c:manualLayout>
      </c:layout>
      <c:barChart>
        <c:barDir val="bar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7249920"/>
        <c:axId val="158613504"/>
      </c:barChart>
      <c:catAx>
        <c:axId val="137249920"/>
        <c:scaling>
          <c:orientation val="minMax"/>
        </c:scaling>
        <c:delete val="0"/>
        <c:axPos val="l"/>
        <c:majorTickMark val="none"/>
        <c:minorTickMark val="none"/>
        <c:tickLblPos val="nextTo"/>
        <c:crossAx val="158613504"/>
        <c:crosses val="autoZero"/>
        <c:auto val="1"/>
        <c:lblAlgn val="ctr"/>
        <c:lblOffset val="100"/>
        <c:noMultiLvlLbl val="0"/>
      </c:catAx>
      <c:valAx>
        <c:axId val="158613504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372499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baseline="0">
          <a:latin typeface="Verdana" pitchFamily="34" charset="0"/>
        </a:defRPr>
      </a:pPr>
      <a:endParaRPr lang="pl-P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079755688521381"/>
          <c:y val="0.14068610172000123"/>
          <c:w val="0.86912419784045158"/>
          <c:h val="0.7605007322469074"/>
        </c:manualLayout>
      </c:layout>
      <c:bar3DChart>
        <c:barDir val="col"/>
        <c:grouping val="stack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0"/>
                  <c:y val="-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115740740740740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77777777777803E-3"/>
                  <c:y val="-0.143518518518518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111111111111112E-2"/>
                  <c:y val="-0.249999999999999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7777777777777779E-3"/>
                  <c:y val="-0.106481481481481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6797075457224329E-3"/>
                  <c:y val="-0.293096470248217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0.185185185185185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8.3333333333333332E-3"/>
                  <c:y val="-0.318264329275954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5.5555555555555558E-3"/>
                  <c:y val="-0.208333333333333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-5.5555555555555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-0.106481481481481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2.7777777777777779E-3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-0.101851851851851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0185067526415994E-16"/>
                  <c:y val="-7.4074074074074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3.3594150914448657E-3"/>
                  <c:y val="-0.429375644000636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2.7777777777777779E-3"/>
                  <c:y val="-0.333333333333333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0"/>
                  <c:y val="-0.148148148148148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Arkusz3!$B$1:$B$17</c:f>
              <c:strCache>
                <c:ptCount val="17"/>
                <c:pt idx="0">
                  <c:v>WF</c:v>
                </c:pt>
                <c:pt idx="1">
                  <c:v>FIZ</c:v>
                </c:pt>
                <c:pt idx="2">
                  <c:v>MiBM</c:v>
                </c:pt>
                <c:pt idx="3">
                  <c:v>PED</c:v>
                </c:pt>
                <c:pt idx="4">
                  <c:v>PS</c:v>
                </c:pt>
                <c:pt idx="5">
                  <c:v>BW</c:v>
                </c:pt>
                <c:pt idx="6">
                  <c:v>DIE</c:v>
                </c:pt>
                <c:pt idx="7">
                  <c:v>FIL</c:v>
                </c:pt>
                <c:pt idx="8">
                  <c:v>KOS</c:v>
                </c:pt>
                <c:pt idx="9">
                  <c:v>PIEL</c:v>
                </c:pt>
                <c:pt idx="10">
                  <c:v>INF</c:v>
                </c:pt>
                <c:pt idx="11">
                  <c:v>ZP</c:v>
                </c:pt>
                <c:pt idx="12">
                  <c:v>BUD</c:v>
                </c:pt>
                <c:pt idx="13">
                  <c:v>EN</c:v>
                </c:pt>
                <c:pt idx="14">
                  <c:v>FIR</c:v>
                </c:pt>
                <c:pt idx="15">
                  <c:v>LOG</c:v>
                </c:pt>
                <c:pt idx="16">
                  <c:v>ZIP</c:v>
                </c:pt>
              </c:strCache>
            </c:strRef>
          </c:cat>
          <c:val>
            <c:numRef>
              <c:f>Arkusz3!$C$1:$C$17</c:f>
              <c:numCache>
                <c:formatCode>General</c:formatCode>
                <c:ptCount val="17"/>
                <c:pt idx="0">
                  <c:v>5</c:v>
                </c:pt>
                <c:pt idx="1">
                  <c:v>6</c:v>
                </c:pt>
                <c:pt idx="2">
                  <c:v>10</c:v>
                </c:pt>
                <c:pt idx="3">
                  <c:v>20</c:v>
                </c:pt>
                <c:pt idx="4">
                  <c:v>8</c:v>
                </c:pt>
                <c:pt idx="5">
                  <c:v>25</c:v>
                </c:pt>
                <c:pt idx="6">
                  <c:v>15</c:v>
                </c:pt>
                <c:pt idx="7">
                  <c:v>28</c:v>
                </c:pt>
                <c:pt idx="8">
                  <c:v>19</c:v>
                </c:pt>
                <c:pt idx="9">
                  <c:v>3</c:v>
                </c:pt>
                <c:pt idx="10">
                  <c:v>4</c:v>
                </c:pt>
                <c:pt idx="11">
                  <c:v>4</c:v>
                </c:pt>
                <c:pt idx="12">
                  <c:v>5</c:v>
                </c:pt>
                <c:pt idx="13">
                  <c:v>4</c:v>
                </c:pt>
                <c:pt idx="14">
                  <c:v>39</c:v>
                </c:pt>
                <c:pt idx="15">
                  <c:v>30</c:v>
                </c:pt>
                <c:pt idx="16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8658944"/>
        <c:axId val="158660480"/>
        <c:axId val="0"/>
      </c:bar3DChart>
      <c:catAx>
        <c:axId val="158658944"/>
        <c:scaling>
          <c:orientation val="minMax"/>
        </c:scaling>
        <c:delete val="0"/>
        <c:axPos val="b"/>
        <c:majorTickMark val="out"/>
        <c:minorTickMark val="none"/>
        <c:tickLblPos val="nextTo"/>
        <c:crossAx val="158660480"/>
        <c:crosses val="autoZero"/>
        <c:auto val="1"/>
        <c:lblAlgn val="ctr"/>
        <c:lblOffset val="100"/>
        <c:noMultiLvlLbl val="0"/>
      </c:catAx>
      <c:valAx>
        <c:axId val="158660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865894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5875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3.0260047281323841E-2"/>
                  <c:y val="-5.16795865633074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368794326241134E-2"/>
                  <c:y val="-2.4117140396210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368794326241134E-2"/>
                  <c:y val="-4.82342807924203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Arkusz1!$A$2:$A$4</c:f>
              <c:strCache>
                <c:ptCount val="3"/>
                <c:pt idx="0">
                  <c:v>WKFiOZ</c:v>
                </c:pt>
                <c:pt idx="1">
                  <c:v>WST</c:v>
                </c:pt>
                <c:pt idx="2">
                  <c:v>WF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48</c:v>
                </c:pt>
                <c:pt idx="1">
                  <c:v>161</c:v>
                </c:pt>
                <c:pt idx="2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9911296"/>
        <c:axId val="159913088"/>
        <c:axId val="0"/>
      </c:bar3DChart>
      <c:catAx>
        <c:axId val="159911296"/>
        <c:scaling>
          <c:orientation val="minMax"/>
        </c:scaling>
        <c:delete val="0"/>
        <c:axPos val="b"/>
        <c:majorTickMark val="out"/>
        <c:minorTickMark val="none"/>
        <c:tickLblPos val="nextTo"/>
        <c:crossAx val="159913088"/>
        <c:crosses val="autoZero"/>
        <c:auto val="1"/>
        <c:lblAlgn val="ctr"/>
        <c:lblOffset val="100"/>
        <c:noMultiLvlLbl val="0"/>
      </c:catAx>
      <c:valAx>
        <c:axId val="159913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991129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092975890926953"/>
          <c:y val="8.1402024357504099E-2"/>
          <c:w val="0.89342816778849421"/>
          <c:h val="0.42357026939125125"/>
        </c:manualLayout>
      </c:layout>
      <c:bar3DChart>
        <c:barDir val="col"/>
        <c:grouping val="stacked"/>
        <c:varyColors val="0"/>
        <c:ser>
          <c:idx val="1"/>
          <c:order val="0"/>
          <c:tx>
            <c:strRef>
              <c:f>'2018 W7'!$A$5</c:f>
              <c:strCache>
                <c:ptCount val="1"/>
                <c:pt idx="0">
                  <c:v>2017/2018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'2018 W7'!$B$1:$O$1</c:f>
              <c:strCache>
                <c:ptCount val="14"/>
                <c:pt idx="0">
                  <c:v>warunki studiowania</c:v>
                </c:pt>
                <c:pt idx="1">
                  <c:v>tygodniowy plan zajęć</c:v>
                </c:pt>
                <c:pt idx="2">
                  <c:v>program zajęć na kierunku</c:v>
                </c:pt>
                <c:pt idx="3">
                  <c:v>jakość prowadzonych zajęć na kierunku</c:v>
                </c:pt>
                <c:pt idx="4">
                  <c:v>jakość kształcenia w zakresie języków obcych</c:v>
                </c:pt>
                <c:pt idx="5">
                  <c:v>ofertę specjalności w ramach kierunku</c:v>
                </c:pt>
                <c:pt idx="6">
                  <c:v>zakres i przejrzystość informacji na stronie internetowej</c:v>
                </c:pt>
                <c:pt idx="7">
                  <c:v>możliwość realizacji części studiów za granicą</c:v>
                </c:pt>
                <c:pt idx="8">
                  <c:v>możliwość uczestnictwa w różnych inicjatywach uczelnianych</c:v>
                </c:pt>
                <c:pt idx="9">
                  <c:v>funkcjonowanie biblioteki i czytelni uczelnianej</c:v>
                </c:pt>
                <c:pt idx="10">
                  <c:v>obsługa administracji dziekanatu</c:v>
                </c:pt>
                <c:pt idx="11">
                  <c:v>obsługa administracji katedry </c:v>
                </c:pt>
                <c:pt idx="12">
                  <c:v>obsługa administracji Biura Pomocy Materialnej</c:v>
                </c:pt>
                <c:pt idx="13">
                  <c:v>Centrum Spraw Studenckich i Karier</c:v>
                </c:pt>
              </c:strCache>
            </c:strRef>
          </c:cat>
          <c:val>
            <c:numRef>
              <c:f>'2018 W7'!$B$5:$O$5</c:f>
              <c:numCache>
                <c:formatCode>General</c:formatCode>
                <c:ptCount val="14"/>
                <c:pt idx="0" formatCode="0.00">
                  <c:v>4</c:v>
                </c:pt>
                <c:pt idx="1">
                  <c:v>3.17</c:v>
                </c:pt>
                <c:pt idx="2">
                  <c:v>3.75</c:v>
                </c:pt>
                <c:pt idx="3">
                  <c:v>3.88</c:v>
                </c:pt>
                <c:pt idx="4">
                  <c:v>4.01</c:v>
                </c:pt>
                <c:pt idx="5">
                  <c:v>3.66</c:v>
                </c:pt>
                <c:pt idx="6">
                  <c:v>3.68</c:v>
                </c:pt>
                <c:pt idx="7">
                  <c:v>4.04</c:v>
                </c:pt>
                <c:pt idx="8">
                  <c:v>3.82</c:v>
                </c:pt>
                <c:pt idx="9">
                  <c:v>4.18</c:v>
                </c:pt>
                <c:pt idx="10">
                  <c:v>4.42</c:v>
                </c:pt>
                <c:pt idx="11">
                  <c:v>4.47</c:v>
                </c:pt>
                <c:pt idx="12">
                  <c:v>4.28</c:v>
                </c:pt>
                <c:pt idx="13">
                  <c:v>4.28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58B-4B83-B16A-3408D5D1740E}"/>
            </c:ext>
          </c:extLst>
        </c:ser>
        <c:ser>
          <c:idx val="0"/>
          <c:order val="1"/>
          <c:tx>
            <c:strRef>
              <c:f>'2018 W7'!$A$4</c:f>
              <c:strCache>
                <c:ptCount val="1"/>
                <c:pt idx="0">
                  <c:v>2016/2017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'2018 W7'!$B$1:$O$1</c:f>
              <c:strCache>
                <c:ptCount val="14"/>
                <c:pt idx="0">
                  <c:v>warunki studiowania</c:v>
                </c:pt>
                <c:pt idx="1">
                  <c:v>tygodniowy plan zajęć</c:v>
                </c:pt>
                <c:pt idx="2">
                  <c:v>program zajęć na kierunku</c:v>
                </c:pt>
                <c:pt idx="3">
                  <c:v>jakość prowadzonych zajęć na kierunku</c:v>
                </c:pt>
                <c:pt idx="4">
                  <c:v>jakość kształcenia w zakresie języków obcych</c:v>
                </c:pt>
                <c:pt idx="5">
                  <c:v>ofertę specjalności w ramach kierunku</c:v>
                </c:pt>
                <c:pt idx="6">
                  <c:v>zakres i przejrzystość informacji na stronie internetowej</c:v>
                </c:pt>
                <c:pt idx="7">
                  <c:v>możliwość realizacji części studiów za granicą</c:v>
                </c:pt>
                <c:pt idx="8">
                  <c:v>możliwość uczestnictwa w różnych inicjatywach uczelnianych</c:v>
                </c:pt>
                <c:pt idx="9">
                  <c:v>funkcjonowanie biblioteki i czytelni uczelnianej</c:v>
                </c:pt>
                <c:pt idx="10">
                  <c:v>obsługa administracji dziekanatu</c:v>
                </c:pt>
                <c:pt idx="11">
                  <c:v>obsługa administracji katedry </c:v>
                </c:pt>
                <c:pt idx="12">
                  <c:v>obsługa administracji Biura Pomocy Materialnej</c:v>
                </c:pt>
                <c:pt idx="13">
                  <c:v>Centrum Spraw Studenckich i Karier</c:v>
                </c:pt>
              </c:strCache>
            </c:strRef>
          </c:cat>
          <c:val>
            <c:numRef>
              <c:f>'2018 W7'!$B$4:$O$4</c:f>
              <c:numCache>
                <c:formatCode>General</c:formatCode>
                <c:ptCount val="14"/>
                <c:pt idx="0">
                  <c:v>3.89</c:v>
                </c:pt>
                <c:pt idx="1">
                  <c:v>3.28</c:v>
                </c:pt>
                <c:pt idx="2">
                  <c:v>3.86</c:v>
                </c:pt>
                <c:pt idx="3">
                  <c:v>3.88</c:v>
                </c:pt>
                <c:pt idx="4">
                  <c:v>3.82</c:v>
                </c:pt>
                <c:pt idx="5">
                  <c:v>3.73</c:v>
                </c:pt>
                <c:pt idx="6">
                  <c:v>3.79</c:v>
                </c:pt>
                <c:pt idx="7">
                  <c:v>4.05</c:v>
                </c:pt>
                <c:pt idx="8">
                  <c:v>3.98</c:v>
                </c:pt>
                <c:pt idx="9">
                  <c:v>4.13</c:v>
                </c:pt>
                <c:pt idx="10">
                  <c:v>4.3600000000000003</c:v>
                </c:pt>
                <c:pt idx="11">
                  <c:v>4.45</c:v>
                </c:pt>
                <c:pt idx="12">
                  <c:v>3.82</c:v>
                </c:pt>
                <c:pt idx="13">
                  <c:v>4.3499999999999996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D68-45DD-ADA8-471D3D00E9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61560832"/>
        <c:axId val="161570816"/>
        <c:axId val="0"/>
      </c:bar3DChart>
      <c:catAx>
        <c:axId val="1615608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pl-PL"/>
          </a:p>
        </c:txPr>
        <c:crossAx val="161570816"/>
        <c:crosses val="autoZero"/>
        <c:auto val="1"/>
        <c:lblAlgn val="ctr"/>
        <c:lblOffset val="100"/>
        <c:noMultiLvlLbl val="0"/>
      </c:catAx>
      <c:valAx>
        <c:axId val="161570816"/>
        <c:scaling>
          <c:orientation val="minMax"/>
        </c:scaling>
        <c:delete val="0"/>
        <c:axPos val="l"/>
        <c:majorGridlines/>
        <c:numFmt formatCode="0.00" sourceLinked="1"/>
        <c:majorTickMark val="none"/>
        <c:minorTickMark val="none"/>
        <c:tickLblPos val="nextTo"/>
        <c:spPr>
          <a:ln w="9525">
            <a:noFill/>
          </a:ln>
        </c:spPr>
        <c:crossAx val="1615608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>
          <a:latin typeface="Verdana" pitchFamily="34" charset="0"/>
          <a:ea typeface="Verdana" pitchFamily="34" charset="0"/>
          <a:cs typeface="Verdana" pitchFamily="34" charset="0"/>
        </a:defRPr>
      </a:pPr>
      <a:endParaRPr lang="pl-PL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Arkusz2!$B$19</c:f>
              <c:strCache>
                <c:ptCount val="1"/>
                <c:pt idx="0">
                  <c:v>2016/2017</c:v>
                </c:pt>
              </c:strCache>
            </c:strRef>
          </c:tx>
          <c:spPr>
            <a:solidFill>
              <a:schemeClr val="accent2"/>
            </a:solidFill>
            <a:ln w="15875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txPr>
              <a:bodyPr/>
              <a:lstStyle/>
              <a:p>
                <a:pPr>
                  <a:defRPr b="1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Arkusz2!$A$20:$A$23</c:f>
              <c:strCache>
                <c:ptCount val="4"/>
                <c:pt idx="0">
                  <c:v>Dziekanat</c:v>
                </c:pt>
                <c:pt idx="1">
                  <c:v>Katedra</c:v>
                </c:pt>
                <c:pt idx="2">
                  <c:v>Biuro Kadr, Płac i Stypendiów</c:v>
                </c:pt>
                <c:pt idx="3">
                  <c:v>Centrum Spraw Studenckich i Karier</c:v>
                </c:pt>
              </c:strCache>
            </c:strRef>
          </c:cat>
          <c:val>
            <c:numRef>
              <c:f>Arkusz2!$B$20:$B$23</c:f>
              <c:numCache>
                <c:formatCode>General</c:formatCode>
                <c:ptCount val="4"/>
                <c:pt idx="0">
                  <c:v>4.3600000000000003</c:v>
                </c:pt>
                <c:pt idx="1">
                  <c:v>4.45</c:v>
                </c:pt>
                <c:pt idx="2">
                  <c:v>3.82</c:v>
                </c:pt>
                <c:pt idx="3">
                  <c:v>4.3499999999999996</c:v>
                </c:pt>
              </c:numCache>
            </c:numRef>
          </c:val>
        </c:ser>
        <c:ser>
          <c:idx val="1"/>
          <c:order val="1"/>
          <c:tx>
            <c:strRef>
              <c:f>Arkusz2!$C$19</c:f>
              <c:strCache>
                <c:ptCount val="1"/>
                <c:pt idx="0">
                  <c:v>2017/2018</c:v>
                </c:pt>
              </c:strCache>
            </c:strRef>
          </c:tx>
          <c:spPr>
            <a:solidFill>
              <a:schemeClr val="accent1"/>
            </a:solidFill>
            <a:ln w="15875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dLbl>
              <c:idx val="3"/>
              <c:layout>
                <c:manualLayout>
                  <c:x val="3.888888888888889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Arkusz2!$A$20:$A$23</c:f>
              <c:strCache>
                <c:ptCount val="4"/>
                <c:pt idx="0">
                  <c:v>Dziekanat</c:v>
                </c:pt>
                <c:pt idx="1">
                  <c:v>Katedra</c:v>
                </c:pt>
                <c:pt idx="2">
                  <c:v>Biuro Kadr, Płac i Stypendiów</c:v>
                </c:pt>
                <c:pt idx="3">
                  <c:v>Centrum Spraw Studenckich i Karier</c:v>
                </c:pt>
              </c:strCache>
            </c:strRef>
          </c:cat>
          <c:val>
            <c:numRef>
              <c:f>Arkusz2!$C$20:$C$23</c:f>
              <c:numCache>
                <c:formatCode>General</c:formatCode>
                <c:ptCount val="4"/>
                <c:pt idx="0">
                  <c:v>4.47</c:v>
                </c:pt>
                <c:pt idx="1">
                  <c:v>4.47</c:v>
                </c:pt>
                <c:pt idx="2">
                  <c:v>4.28</c:v>
                </c:pt>
                <c:pt idx="3">
                  <c:v>4.28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1698560"/>
        <c:axId val="161700096"/>
        <c:axId val="0"/>
      </c:bar3DChart>
      <c:catAx>
        <c:axId val="161698560"/>
        <c:scaling>
          <c:orientation val="minMax"/>
        </c:scaling>
        <c:delete val="0"/>
        <c:axPos val="b"/>
        <c:majorTickMark val="out"/>
        <c:minorTickMark val="none"/>
        <c:tickLblPos val="nextTo"/>
        <c:crossAx val="161700096"/>
        <c:crosses val="autoZero"/>
        <c:auto val="1"/>
        <c:lblAlgn val="ctr"/>
        <c:lblOffset val="100"/>
        <c:noMultiLvlLbl val="0"/>
      </c:catAx>
      <c:valAx>
        <c:axId val="161700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169856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'2018 W8'!$B$11</c:f>
              <c:strCache>
                <c:ptCount val="1"/>
                <c:pt idx="0">
                  <c:v>obsługa administracyjna dziekanatu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'2018 W8'!$A$12:$A$14</c:f>
              <c:strCache>
                <c:ptCount val="3"/>
                <c:pt idx="0">
                  <c:v>WFil</c:v>
                </c:pt>
                <c:pt idx="1">
                  <c:v>WKFiOZ</c:v>
                </c:pt>
                <c:pt idx="2">
                  <c:v>WST</c:v>
                </c:pt>
              </c:strCache>
            </c:strRef>
          </c:cat>
          <c:val>
            <c:numRef>
              <c:f>'2018 W8'!$B$12:$B$14</c:f>
              <c:numCache>
                <c:formatCode>General</c:formatCode>
                <c:ptCount val="3"/>
                <c:pt idx="0">
                  <c:v>4.46</c:v>
                </c:pt>
                <c:pt idx="1">
                  <c:v>4.4400000000000004</c:v>
                </c:pt>
                <c:pt idx="2">
                  <c:v>4.4000000000000004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F60-4CA7-BF53-5E2601B2FC5F}"/>
            </c:ext>
          </c:extLst>
        </c:ser>
        <c:ser>
          <c:idx val="1"/>
          <c:order val="1"/>
          <c:tx>
            <c:strRef>
              <c:f>'2018 W8'!$C$11</c:f>
              <c:strCache>
                <c:ptCount val="1"/>
                <c:pt idx="0">
                  <c:v>obsługa administracyjna katedr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2.20198018703307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851530193925023E-2"/>
                  <c:y val="2.6423762244396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1004371982642923E-3"/>
                  <c:y val="2.2019801870330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'2018 W8'!$A$12:$A$14</c:f>
              <c:strCache>
                <c:ptCount val="3"/>
                <c:pt idx="0">
                  <c:v>WFil</c:v>
                </c:pt>
                <c:pt idx="1">
                  <c:v>WKFiOZ</c:v>
                </c:pt>
                <c:pt idx="2">
                  <c:v>WST</c:v>
                </c:pt>
              </c:strCache>
            </c:strRef>
          </c:cat>
          <c:val>
            <c:numRef>
              <c:f>'2018 W8'!$C$12:$C$14</c:f>
              <c:numCache>
                <c:formatCode>General</c:formatCode>
                <c:ptCount val="3"/>
                <c:pt idx="0">
                  <c:v>4.57</c:v>
                </c:pt>
                <c:pt idx="1">
                  <c:v>4.42</c:v>
                </c:pt>
                <c:pt idx="2">
                  <c:v>4.47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F60-4CA7-BF53-5E2601B2FC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922432"/>
        <c:axId val="137923968"/>
      </c:barChart>
      <c:catAx>
        <c:axId val="137922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7923968"/>
        <c:crosses val="autoZero"/>
        <c:auto val="1"/>
        <c:lblAlgn val="ctr"/>
        <c:lblOffset val="100"/>
        <c:noMultiLvlLbl val="0"/>
      </c:catAx>
      <c:valAx>
        <c:axId val="137923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7922432"/>
        <c:crosses val="autoZero"/>
        <c:crossBetween val="between"/>
      </c:valAx>
      <c:spPr>
        <a:noFill/>
        <a:ln>
          <a:noFill/>
        </a:ln>
        <a:effectLst/>
        <a:sp3d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pl-P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0.17143</cdr:x>
      <cdr:y>0</cdr:y>
    </cdr:from>
    <cdr:to>
      <cdr:x>0.94286</cdr:x>
      <cdr:y>0.11311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1296155" y="0"/>
          <a:ext cx="5832659" cy="4483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100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Liczba studentów biorących udział w ankiecie z podziałem na kierunki </a:t>
          </a:r>
          <a:endParaRPr lang="pl-PL" sz="1100" b="1" dirty="0">
            <a:latin typeface="Verdana" pitchFamily="34" charset="0"/>
            <a:ea typeface="Verdana" pitchFamily="34" charset="0"/>
            <a:cs typeface="Verdana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0.38333</cdr:x>
      <cdr:y>0.00521</cdr:y>
    </cdr:from>
    <cdr:to>
      <cdr:x>0.83125</cdr:x>
      <cdr:y>0.16146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752600" y="14288"/>
          <a:ext cx="2047875" cy="428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/>
        </a:p>
      </cdr:txBody>
    </cdr:sp>
  </cdr:relSizeAnchor>
  <cdr:relSizeAnchor xmlns:cdr="http://schemas.openxmlformats.org/drawingml/2006/chartDrawing">
    <cdr:from>
      <cdr:x>0.0875</cdr:x>
      <cdr:y>0</cdr:y>
    </cdr:from>
    <cdr:to>
      <cdr:x>0.99099</cdr:x>
      <cdr:y>0.1447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504056" y="0"/>
          <a:ext cx="5204658" cy="4376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100" b="1" i="0" u="none" strike="noStrike" baseline="0" dirty="0" smtClean="0">
              <a:latin typeface="Verdana" pitchFamily="34" charset="0"/>
              <a:ea typeface="Verdana" pitchFamily="34" charset="0"/>
              <a:cs typeface="Verdana" pitchFamily="34" charset="0"/>
            </a:rPr>
            <a:t>Liczba studentów biorących udział w ankiecie na wydziałach</a:t>
          </a:r>
          <a:endParaRPr lang="pl-PL" sz="1100" b="1" dirty="0">
            <a:latin typeface="Verdana" pitchFamily="34" charset="0"/>
            <a:ea typeface="Verdana" pitchFamily="34" charset="0"/>
            <a:cs typeface="Verdana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0.28</cdr:x>
      <cdr:y>0.01695</cdr:y>
    </cdr:from>
    <cdr:to>
      <cdr:x>0.93999</cdr:x>
      <cdr:y>0.08475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2016224" y="72008"/>
          <a:ext cx="475252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b="1" dirty="0">
              <a:latin typeface="+mn-lt"/>
              <a:ea typeface="+mn-ea"/>
              <a:cs typeface="+mn-cs"/>
            </a:rPr>
            <a:t>Ocena warunków studiowania w roku </a:t>
          </a:r>
          <a:r>
            <a:rPr lang="pl-PL" b="1" dirty="0" smtClean="0">
              <a:latin typeface="+mn-lt"/>
              <a:ea typeface="+mn-ea"/>
              <a:cs typeface="+mn-cs"/>
            </a:rPr>
            <a:t>2017/2018 </a:t>
          </a:r>
          <a:r>
            <a:rPr lang="pl-PL" b="1" dirty="0">
              <a:latin typeface="+mn-lt"/>
              <a:ea typeface="+mn-ea"/>
              <a:cs typeface="+mn-cs"/>
            </a:rPr>
            <a:t>i </a:t>
          </a:r>
          <a:r>
            <a:rPr lang="pl-PL" b="1" dirty="0" smtClean="0">
              <a:latin typeface="+mn-lt"/>
              <a:ea typeface="+mn-ea"/>
              <a:cs typeface="+mn-cs"/>
            </a:rPr>
            <a:t>2016/2017</a:t>
          </a:r>
          <a:endParaRPr lang="pl-PL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0.31458</cdr:x>
      <cdr:y>0.00868</cdr:y>
    </cdr:from>
    <cdr:to>
      <cdr:x>0.93958</cdr:x>
      <cdr:y>0.06076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438275" y="23813"/>
          <a:ext cx="2857500" cy="142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/>
        </a:p>
      </cdr:txBody>
    </cdr:sp>
  </cdr:relSizeAnchor>
  <cdr:relSizeAnchor xmlns:cdr="http://schemas.openxmlformats.org/drawingml/2006/chartDrawing">
    <cdr:from>
      <cdr:x>0.20491</cdr:x>
      <cdr:y>0.01192</cdr:y>
    </cdr:from>
    <cdr:to>
      <cdr:x>0.89744</cdr:x>
      <cdr:y>0.10726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1590676" y="53466"/>
          <a:ext cx="5376007" cy="4277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b="1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0.38854</cdr:x>
      <cdr:y>0.02083</cdr:y>
    </cdr:from>
    <cdr:to>
      <cdr:x>0.94957</cdr:x>
      <cdr:y>0.1875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3008800" y="57150"/>
          <a:ext cx="43445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pl-PL" sz="1100" b="1" dirty="0"/>
            <a:t>Ocena  obsługi administracji</a:t>
          </a:r>
          <a:r>
            <a:rPr lang="pl-PL" sz="1100" b="1" baseline="0" dirty="0"/>
            <a:t> w Uczelni  </a:t>
          </a:r>
          <a:r>
            <a:rPr lang="pl-PL" sz="1100" b="1" baseline="0" dirty="0" smtClean="0"/>
            <a:t>administracyjnej </a:t>
          </a:r>
          <a:r>
            <a:rPr lang="pl-PL" sz="1100" b="1" dirty="0" smtClean="0"/>
            <a:t> </a:t>
          </a:r>
          <a:br>
            <a:rPr lang="pl-PL" sz="1100" b="1" dirty="0" smtClean="0"/>
          </a:br>
          <a:r>
            <a:rPr lang="pl-PL" sz="1100" b="1" baseline="0" dirty="0" smtClean="0"/>
            <a:t>w </a:t>
          </a:r>
          <a:r>
            <a:rPr lang="pl-PL" sz="1100" b="1" baseline="0" dirty="0"/>
            <a:t>roku  akademickim 2017/2018</a:t>
          </a:r>
          <a:endParaRPr lang="pl-PL" sz="11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10245A23-B55B-4C09-8142-80883FD35B2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589301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9060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90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90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90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6159E53-DEE1-44F2-A7C1-CCAEF1BF608A}" type="slidenum">
              <a:rPr lang="pl-PL" altLang="pl-PL" sz="1300" smtClean="0">
                <a:latin typeface="Arial" charset="0"/>
              </a:rPr>
              <a:pPr/>
              <a:t>3</a:t>
            </a:fld>
            <a:endParaRPr lang="pl-PL" altLang="pl-PL" sz="1300" smtClean="0">
              <a:latin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061F2-9FC8-47F9-B052-D8FAB5A76FAF}" type="datetime1">
              <a:rPr lang="pl-PL" altLang="pl-PL"/>
              <a:pPr>
                <a:defRPr/>
              </a:pPr>
              <a:t>2018-12-06</a:t>
            </a:fld>
            <a:endParaRPr lang="pl-PL" alt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6CD08-7824-43B7-9CD9-4C4B85BBAD7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15680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90EED-E4AE-4FE3-ACB5-CD9BAA462FDD}" type="datetime1">
              <a:rPr lang="pl-PL" altLang="pl-PL"/>
              <a:pPr>
                <a:defRPr/>
              </a:pPr>
              <a:t>2018-12-06</a:t>
            </a:fld>
            <a:endParaRPr lang="pl-PL" alt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CC9E7-F9E1-4B7A-B784-B9E90549F87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8637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B529E-C761-42CE-B091-5AB07881C754}" type="datetime1">
              <a:rPr lang="pl-PL" altLang="pl-PL"/>
              <a:pPr>
                <a:defRPr/>
              </a:pPr>
              <a:t>2018-12-06</a:t>
            </a:fld>
            <a:endParaRPr lang="pl-PL" altLang="pl-PL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0093E-D596-4F8E-BDE1-F5F1C0F16E0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72835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ytuł, clipart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online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30725"/>
          </a:xfrm>
        </p:spPr>
        <p:txBody>
          <a:bodyPr rtlCol="0">
            <a:normAutofit/>
          </a:bodyPr>
          <a:lstStyle/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CE84E-B2EE-4880-AC1E-3AD09DC21739}" type="datetime1">
              <a:rPr lang="pl-PL" altLang="pl-PL"/>
              <a:pPr>
                <a:defRPr/>
              </a:pPr>
              <a:t>2018-12-06</a:t>
            </a:fld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5CBFA-5822-4542-B2D0-753FB46ED2D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39566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ytuł, tekst i 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wykresu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30725"/>
          </a:xfrm>
        </p:spPr>
        <p:txBody>
          <a:bodyPr rtlCol="0">
            <a:normAutofit/>
          </a:bodyPr>
          <a:lstStyle/>
          <a:p>
            <a:pPr lvl="0"/>
            <a:endParaRPr lang="pl-PL" noProof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5A193-9FC3-4980-AEC4-8E66DEEEA833}" type="datetime1">
              <a:rPr lang="pl-PL" altLang="pl-PL"/>
              <a:pPr>
                <a:defRPr/>
              </a:pPr>
              <a:t>2018-12-06</a:t>
            </a:fld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8819D-69E8-417E-876B-BC3E2FFFFBB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4189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95705-9967-42CF-A75E-1F6319272DFA}" type="datetime1">
              <a:rPr lang="pl-PL" altLang="pl-PL"/>
              <a:pPr>
                <a:defRPr/>
              </a:pPr>
              <a:t>2018-12-06</a:t>
            </a:fld>
            <a:endParaRPr lang="pl-PL" alt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4F7D9-81C4-482A-B50D-DC72ADADD58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54422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18C53-EEAF-4796-BBC1-A7DD670F65D8}" type="datetime1">
              <a:rPr lang="pl-PL" altLang="pl-PL"/>
              <a:pPr>
                <a:defRPr/>
              </a:pPr>
              <a:t>2018-12-06</a:t>
            </a:fld>
            <a:endParaRPr lang="pl-PL" alt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2EADB-1759-4481-9F59-B4414472743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71915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5CC96-9089-43B3-A834-2265AF3408C8}" type="datetime1">
              <a:rPr lang="pl-PL" altLang="pl-PL"/>
              <a:pPr>
                <a:defRPr/>
              </a:pPr>
              <a:t>2018-12-06</a:t>
            </a:fld>
            <a:endParaRPr lang="pl-PL" alt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804B0-CD8D-40BD-891F-9CAF187E725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59306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2B573-F78B-4538-A68A-9B168C6B8627}" type="datetime1">
              <a:rPr lang="pl-PL" altLang="pl-PL"/>
              <a:pPr>
                <a:defRPr/>
              </a:pPr>
              <a:t>2018-12-06</a:t>
            </a:fld>
            <a:endParaRPr lang="pl-PL" alt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2F98F-3F5F-4354-B5AD-C647E6D0C4C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06859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71436-A8E0-4ED3-9282-C0138AB193C6}" type="datetime1">
              <a:rPr lang="pl-PL" altLang="pl-PL"/>
              <a:pPr>
                <a:defRPr/>
              </a:pPr>
              <a:t>2018-12-06</a:t>
            </a:fld>
            <a:endParaRPr lang="pl-PL" alt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56855-6042-4E03-9B78-B7F2ACC9930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2301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2DEAB-BA37-4BDD-A715-1D224BB67112}" type="datetime1">
              <a:rPr lang="pl-PL" altLang="pl-PL"/>
              <a:pPr>
                <a:defRPr/>
              </a:pPr>
              <a:t>2018-12-06</a:t>
            </a:fld>
            <a:endParaRPr lang="pl-PL" altLang="pl-PL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10D93-4481-49AC-B960-1A5EDE58FF6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61244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1E493B2-5C43-4A57-AF60-A3B3E806C631}" type="datetime1">
              <a:rPr lang="pl-PL" altLang="pl-PL"/>
              <a:pPr>
                <a:defRPr/>
              </a:pPr>
              <a:t>2018-12-06</a:t>
            </a:fld>
            <a:endParaRPr lang="pl-PL" altLang="pl-PL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C0E8063-7569-4087-98EE-8892DCC3742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38462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B87AD-53FE-4228-9BF9-5E2A71D2432D}" type="datetime1">
              <a:rPr lang="pl-PL" altLang="pl-PL"/>
              <a:pPr>
                <a:defRPr/>
              </a:pPr>
              <a:t>2018-12-06</a:t>
            </a:fld>
            <a:endParaRPr lang="pl-PL" altLang="pl-PL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11697-4D57-4040-902E-36DEB545AC0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8235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46AF886-8235-46E2-94B8-3D2EC12C31C1}" type="datetime1">
              <a:rPr lang="pl-PL" altLang="pl-PL"/>
              <a:pPr>
                <a:defRPr/>
              </a:pPr>
              <a:t>2018-12-06</a:t>
            </a:fld>
            <a:endParaRPr lang="pl-PL" alt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A0793CA-8479-4A27-963B-3ED7102DB2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3" r:id="rId1"/>
    <p:sldLayoutId id="2147484358" r:id="rId2"/>
    <p:sldLayoutId id="2147484364" r:id="rId3"/>
    <p:sldLayoutId id="2147484359" r:id="rId4"/>
    <p:sldLayoutId id="2147484360" r:id="rId5"/>
    <p:sldLayoutId id="2147484361" r:id="rId6"/>
    <p:sldLayoutId id="2147484365" r:id="rId7"/>
    <p:sldLayoutId id="2147484366" r:id="rId8"/>
    <p:sldLayoutId id="2147484367" r:id="rId9"/>
    <p:sldLayoutId id="2147484362" r:id="rId10"/>
    <p:sldLayoutId id="2147484368" r:id="rId11"/>
    <p:sldLayoutId id="2147484369" r:id="rId12"/>
    <p:sldLayoutId id="2147484370" r:id="rId13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22375" y="496888"/>
            <a:ext cx="7346950" cy="9874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altLang="pl-PL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altLang="pl-PL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altLang="pl-PL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altLang="pl-PL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altLang="pl-PL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altLang="pl-PL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altLang="pl-PL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Wyniki </a:t>
            </a:r>
            <a:br>
              <a:rPr lang="pl-PL" altLang="pl-PL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altLang="pl-PL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ankiety oceny jakości kształcenia</a:t>
            </a: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przeprowadzonej wśród </a:t>
            </a:r>
            <a:r>
              <a:rPr lang="pl-PL" alt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studentów </a:t>
            </a: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 roku akademickim </a:t>
            </a:r>
            <a:r>
              <a:rPr lang="pl-PL" alt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2017/2018</a:t>
            </a:r>
            <a:endParaRPr lang="pl-PL" altLang="pl-P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243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3276600" y="1916113"/>
            <a:ext cx="5410200" cy="42148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l-PL" altLang="pl-PL" sz="1400" smtClean="0"/>
              <a:t>	</a:t>
            </a:r>
          </a:p>
          <a:p>
            <a:pPr algn="just" eaLnBrk="1" hangingPunct="1">
              <a:lnSpc>
                <a:spcPct val="115000"/>
              </a:lnSpc>
              <a:buFont typeface="Wingdings" pitchFamily="2" charset="2"/>
              <a:buNone/>
            </a:pPr>
            <a:r>
              <a:rPr lang="pl-PL" altLang="pl-PL" sz="1400" smtClean="0"/>
              <a:t>	</a:t>
            </a:r>
          </a:p>
          <a:p>
            <a:pPr algn="just" eaLnBrk="1" hangingPunct="1">
              <a:lnSpc>
                <a:spcPct val="115000"/>
              </a:lnSpc>
              <a:buFont typeface="Wingdings" pitchFamily="2" charset="2"/>
              <a:buNone/>
            </a:pPr>
            <a:r>
              <a:rPr lang="pl-PL" altLang="pl-PL" sz="1400" smtClean="0">
                <a:solidFill>
                  <a:schemeClr val="tx1"/>
                </a:solidFill>
              </a:rPr>
              <a:t>  </a:t>
            </a:r>
            <a:r>
              <a:rPr lang="pl-PL" altLang="pl-PL" sz="1600" smtClean="0">
                <a:solidFill>
                  <a:schemeClr val="tx1"/>
                </a:solidFill>
              </a:rPr>
              <a:t>Realizując zadania wynikające z </a:t>
            </a:r>
            <a:r>
              <a:rPr lang="pl-PL" altLang="pl-PL" sz="1600" b="1" smtClean="0">
                <a:solidFill>
                  <a:schemeClr val="tx1"/>
                </a:solidFill>
              </a:rPr>
              <a:t>Wewnętrznego Systemu Zapewnienia Jakości Kształcenia </a:t>
            </a:r>
            <a:r>
              <a:rPr lang="pl-PL" altLang="pl-PL" sz="1600" smtClean="0">
                <a:solidFill>
                  <a:schemeClr val="tx1"/>
                </a:solidFill>
              </a:rPr>
              <a:t>w Państwowej Wyższej Szkole Zawodowej w Koninie w semestrze letnim roku akademickiego 2017/2018 studenci dokonali oceny jakości kształcenia wyrażając w ten sposób poziom satysfakcji z realizacji zajęć oraz wskazując na obszary wymagające poprawy.</a:t>
            </a:r>
          </a:p>
          <a:p>
            <a:pPr algn="just" eaLnBrk="1" hangingPunct="1">
              <a:lnSpc>
                <a:spcPct val="100000"/>
              </a:lnSpc>
              <a:spcAft>
                <a:spcPts val="1200"/>
              </a:spcAft>
            </a:pPr>
            <a:r>
              <a:rPr lang="pl-PL" altLang="pl-PL" sz="1600" smtClean="0">
                <a:solidFill>
                  <a:schemeClr val="tx1"/>
                </a:solidFill>
              </a:rPr>
              <a:t>Krótka ankieta dostępna była w portalu </a:t>
            </a:r>
            <a:r>
              <a:rPr lang="pl-PL" altLang="pl-PL" sz="1600" b="1" smtClean="0">
                <a:solidFill>
                  <a:schemeClr val="tx1"/>
                </a:solidFill>
              </a:rPr>
              <a:t>eOrdo Omnis </a:t>
            </a:r>
            <a:r>
              <a:rPr lang="pl-PL" altLang="pl-PL" sz="1600" smtClean="0">
                <a:solidFill>
                  <a:schemeClr val="tx1"/>
                </a:solidFill>
              </a:rPr>
              <a:t>na indywidualnym koncie każdego studenta w </a:t>
            </a:r>
            <a:r>
              <a:rPr lang="pl-PL" altLang="pl-PL" sz="1600" b="1" smtClean="0">
                <a:solidFill>
                  <a:schemeClr val="tx1"/>
                </a:solidFill>
              </a:rPr>
              <a:t>module eStudent </a:t>
            </a:r>
            <a:br>
              <a:rPr lang="pl-PL" altLang="pl-PL" sz="1600" b="1" smtClean="0">
                <a:solidFill>
                  <a:schemeClr val="tx1"/>
                </a:solidFill>
              </a:rPr>
            </a:br>
            <a:r>
              <a:rPr lang="pl-PL" altLang="pl-PL" sz="1600" smtClean="0">
                <a:solidFill>
                  <a:schemeClr val="tx1"/>
                </a:solidFill>
              </a:rPr>
              <a:t>w okresie </a:t>
            </a:r>
            <a:r>
              <a:rPr lang="pl-PL" altLang="pl-PL" sz="1600" b="1" smtClean="0">
                <a:solidFill>
                  <a:schemeClr val="tx1"/>
                </a:solidFill>
              </a:rPr>
              <a:t>od 1 maja do 30 czerwca 2018 r.</a:t>
            </a:r>
            <a:endParaRPr lang="pl-PL" altLang="pl-PL" sz="1600" smtClean="0">
              <a:solidFill>
                <a:schemeClr val="tx1"/>
              </a:solidFill>
            </a:endParaRPr>
          </a:p>
        </p:txBody>
      </p:sp>
      <p:sp>
        <p:nvSpPr>
          <p:cNvPr id="10244" name="Symbol zastępczy numeru slajdu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41A1C9C-5D43-48E9-B145-A47B1B03C5E6}" type="slidenum">
              <a:rPr lang="pl-PL" altLang="pl-PL" sz="1000" smtClean="0">
                <a:solidFill>
                  <a:srgbClr val="FFFFFF"/>
                </a:solidFill>
              </a:rPr>
              <a:pPr/>
              <a:t>1</a:t>
            </a:fld>
            <a:endParaRPr lang="pl-PL" altLang="pl-PL" sz="1000" smtClean="0">
              <a:solidFill>
                <a:srgbClr val="FFFFFF"/>
              </a:solidFill>
            </a:endParaRPr>
          </a:p>
        </p:txBody>
      </p:sp>
      <p:pic>
        <p:nvPicPr>
          <p:cNvPr id="10245" name="Symbol zastępczy obrazu online 2"/>
          <p:cNvPicPr>
            <a:picLocks noGrp="1" noChangeAspect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2276475"/>
            <a:ext cx="2520950" cy="32781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7" name="Rectangle 5"/>
          <p:cNvSpPr>
            <a:spLocks noGrp="1" noChangeArrowheads="1"/>
          </p:cNvSpPr>
          <p:nvPr>
            <p:ph type="title"/>
          </p:nvPr>
        </p:nvSpPr>
        <p:spPr>
          <a:xfrm>
            <a:off x="395288" y="471488"/>
            <a:ext cx="8248650" cy="10128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altLang="pl-PL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altLang="pl-PL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altLang="pl-PL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altLang="pl-PL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altLang="pl-PL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altLang="pl-PL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altLang="pl-PL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altLang="pl-PL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altLang="pl-PL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altLang="pl-PL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altLang="pl-PL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altLang="pl-PL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altLang="pl-PL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altLang="pl-PL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Wyniki </a:t>
            </a:r>
            <a:r>
              <a:rPr lang="pl-PL" altLang="pl-PL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altLang="pl-PL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altLang="pl-PL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ankiety </a:t>
            </a:r>
            <a:r>
              <a:rPr lang="pl-PL" altLang="pl-PL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oceny jakości kształcenia</a:t>
            </a: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alt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przeprowadzonej </a:t>
            </a: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wśród </a:t>
            </a:r>
            <a:r>
              <a:rPr lang="pl-PL" alt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studentów </a:t>
            </a: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 roku akademickim </a:t>
            </a:r>
            <a:r>
              <a:rPr lang="pl-PL" alt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2016/2017</a:t>
            </a:r>
            <a:endParaRPr lang="pl-PL" altLang="pl-P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267" name="Symbol zastępczy numeru slajdu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C428A2C-5789-4F20-8E95-DF71E98E15BC}" type="slidenum">
              <a:rPr lang="pl-PL" altLang="pl-PL" sz="1000" smtClean="0">
                <a:solidFill>
                  <a:srgbClr val="FFFFFF"/>
                </a:solidFill>
              </a:rPr>
              <a:pPr/>
              <a:t>2</a:t>
            </a:fld>
            <a:endParaRPr lang="pl-PL" altLang="pl-PL" sz="1000" smtClean="0">
              <a:solidFill>
                <a:srgbClr val="FFFFFF"/>
              </a:solidFill>
            </a:endParaRPr>
          </a:p>
        </p:txBody>
      </p:sp>
      <p:pic>
        <p:nvPicPr>
          <p:cNvPr id="11268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563" y="382588"/>
            <a:ext cx="858837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Wykres 9"/>
          <p:cNvGraphicFramePr>
            <a:graphicFrameLocks/>
          </p:cNvGraphicFramePr>
          <p:nvPr/>
        </p:nvGraphicFramePr>
        <p:xfrm>
          <a:off x="755576" y="2060848"/>
          <a:ext cx="8208912" cy="4301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Wykres 6"/>
          <p:cNvGraphicFramePr>
            <a:graphicFrameLocks/>
          </p:cNvGraphicFramePr>
          <p:nvPr/>
        </p:nvGraphicFramePr>
        <p:xfrm>
          <a:off x="539552" y="1700808"/>
          <a:ext cx="7560840" cy="4107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92100"/>
            <a:ext cx="8218487" cy="11398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altLang="pl-PL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Wyniki </a:t>
            </a:r>
            <a:r>
              <a:rPr lang="pl-PL" altLang="pl-PL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altLang="pl-PL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altLang="pl-PL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ankiety </a:t>
            </a:r>
            <a:r>
              <a:rPr lang="pl-PL" altLang="pl-PL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oceny jakości kształcenia</a:t>
            </a: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alt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przeprowadzonej </a:t>
            </a: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wśród </a:t>
            </a:r>
            <a:r>
              <a:rPr lang="pl-PL" alt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studentów </a:t>
            </a: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 roku akademickim </a:t>
            </a:r>
            <a:r>
              <a:rPr lang="pl-PL" alt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2017/2018</a:t>
            </a:r>
            <a:endParaRPr lang="pl-PL" altLang="pl-P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291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2D8F42F-9F49-490D-A6AA-5C853AD1CCFD}" type="slidenum">
              <a:rPr lang="pl-PL" altLang="pl-PL" sz="1000" smtClean="0">
                <a:solidFill>
                  <a:srgbClr val="FFFFFF"/>
                </a:solidFill>
              </a:rPr>
              <a:pPr/>
              <a:t>3</a:t>
            </a:fld>
            <a:endParaRPr lang="pl-PL" altLang="pl-PL" sz="1000" smtClean="0">
              <a:solidFill>
                <a:srgbClr val="FFFFFF"/>
              </a:solidFill>
            </a:endParaRPr>
          </a:p>
        </p:txBody>
      </p:sp>
      <p:pic>
        <p:nvPicPr>
          <p:cNvPr id="1229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292100"/>
            <a:ext cx="784225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Obraz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789040"/>
            <a:ext cx="215900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0427243"/>
              </p:ext>
            </p:extLst>
          </p:nvPr>
        </p:nvGraphicFramePr>
        <p:xfrm>
          <a:off x="2339752" y="1772816"/>
          <a:ext cx="6120679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87438" y="115888"/>
            <a:ext cx="7543800" cy="145097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alt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Wyniki </a:t>
            </a:r>
            <a:br>
              <a:rPr lang="pl-PL" alt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alt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ankiety oceny jakości kształcenia</a:t>
            </a:r>
            <a:br>
              <a:rPr lang="pl-PL" alt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przeprowadzonej wśród </a:t>
            </a:r>
            <a:r>
              <a:rPr lang="pl-PL" alt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studentów </a:t>
            </a:r>
            <a:r>
              <a:rPr lang="pl-PL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 roku akademickim </a:t>
            </a:r>
            <a:r>
              <a:rPr lang="pl-PL" alt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2017/2018</a:t>
            </a:r>
            <a:endParaRPr lang="pl-PL" altLang="pl-PL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315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E4FA3B0-386F-40A2-A4A5-DDA2BE2B72B1}" type="slidenum">
              <a:rPr lang="pl-PL" altLang="pl-PL" sz="1000" smtClean="0">
                <a:solidFill>
                  <a:srgbClr val="FFFFFF"/>
                </a:solidFill>
              </a:rPr>
              <a:pPr/>
              <a:t>4</a:t>
            </a:fld>
            <a:endParaRPr lang="pl-PL" altLang="pl-PL" sz="1000" smtClean="0">
              <a:solidFill>
                <a:srgbClr val="FFFFFF"/>
              </a:solidFill>
            </a:endParaRPr>
          </a:p>
        </p:txBody>
      </p:sp>
      <p:pic>
        <p:nvPicPr>
          <p:cNvPr id="13316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338" y="444500"/>
            <a:ext cx="792162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Wykres 5">
            <a:extLst>
              <a:ext uri="{FF2B5EF4-FFF2-40B4-BE49-F238E27FC236}"/>
            </a:extLst>
          </p:cNvPr>
          <p:cNvGraphicFramePr>
            <a:graphicFrameLocks/>
          </p:cNvGraphicFramePr>
          <p:nvPr/>
        </p:nvGraphicFramePr>
        <p:xfrm>
          <a:off x="971600" y="1772816"/>
          <a:ext cx="7200899" cy="4248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alt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Wyniki </a:t>
            </a:r>
            <a:r>
              <a:rPr lang="pl-PL" alt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alt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alt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ankiety </a:t>
            </a:r>
            <a:r>
              <a:rPr lang="pl-PL" alt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oceny jakości kształcenia</a:t>
            </a: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alt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</a:t>
            </a:r>
            <a:r>
              <a:rPr lang="pl-PL" alt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przeprowadzonej </a:t>
            </a:r>
            <a:r>
              <a:rPr lang="pl-PL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wśród </a:t>
            </a:r>
            <a:r>
              <a:rPr lang="pl-PL" alt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studentów </a:t>
            </a:r>
            <a:r>
              <a:rPr lang="pl-PL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 roku akademickim </a:t>
            </a:r>
            <a:r>
              <a:rPr lang="pl-PL" alt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2017/2018</a:t>
            </a:r>
            <a:endParaRPr lang="pl-PL" altLang="pl-PL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339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DE9D37B-5BEA-43AD-AC1B-514DE20923F4}" type="slidenum">
              <a:rPr lang="pl-PL" altLang="pl-PL" sz="1000" smtClean="0">
                <a:solidFill>
                  <a:srgbClr val="FFFFFF"/>
                </a:solidFill>
              </a:rPr>
              <a:pPr/>
              <a:t>5</a:t>
            </a:fld>
            <a:endParaRPr lang="pl-PL" altLang="pl-PL" sz="1000" smtClean="0">
              <a:solidFill>
                <a:srgbClr val="FFFFFF"/>
              </a:solidFill>
            </a:endParaRPr>
          </a:p>
        </p:txBody>
      </p:sp>
      <p:pic>
        <p:nvPicPr>
          <p:cNvPr id="14340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450" y="539750"/>
            <a:ext cx="7826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0988" y="4797425"/>
            <a:ext cx="2424112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Wykres 6"/>
          <p:cNvGraphicFramePr>
            <a:graphicFrameLocks/>
          </p:cNvGraphicFramePr>
          <p:nvPr/>
        </p:nvGraphicFramePr>
        <p:xfrm>
          <a:off x="1271588" y="1844824"/>
          <a:ext cx="6149182" cy="3465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alt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Wyniki </a:t>
            </a:r>
            <a:r>
              <a:rPr lang="pl-PL" alt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alt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alt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ankiety </a:t>
            </a:r>
            <a:r>
              <a:rPr lang="pl-PL" alt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oceny jakości kształcenia</a:t>
            </a: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alt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</a:t>
            </a:r>
            <a:r>
              <a:rPr lang="pl-PL" alt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przeprowadzonej </a:t>
            </a:r>
            <a:r>
              <a:rPr lang="pl-PL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wśród </a:t>
            </a:r>
            <a:r>
              <a:rPr lang="pl-PL" alt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studentów </a:t>
            </a:r>
            <a:r>
              <a:rPr lang="pl-PL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 roku akademickim </a:t>
            </a:r>
            <a:r>
              <a:rPr lang="pl-PL" alt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2017/2018</a:t>
            </a:r>
            <a:endParaRPr lang="pl-PL" altLang="pl-PL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363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9EFA0E5D-4AA1-4B64-A775-8F988C1BF12E}" type="slidenum">
              <a:rPr lang="pl-PL" altLang="pl-PL" sz="1000" smtClean="0">
                <a:solidFill>
                  <a:srgbClr val="FFFFFF"/>
                </a:solidFill>
              </a:rPr>
              <a:pPr/>
              <a:t>6</a:t>
            </a:fld>
            <a:endParaRPr lang="pl-PL" altLang="pl-PL" sz="1000" smtClean="0">
              <a:solidFill>
                <a:srgbClr val="FFFFFF"/>
              </a:solidFill>
            </a:endParaRPr>
          </a:p>
        </p:txBody>
      </p:sp>
      <p:pic>
        <p:nvPicPr>
          <p:cNvPr id="15364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541338"/>
            <a:ext cx="795337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Wykres 9">
            <a:extLst>
              <a:ext uri="{FF2B5EF4-FFF2-40B4-BE49-F238E27FC236}"/>
            </a:extLst>
          </p:cNvPr>
          <p:cNvGraphicFramePr>
            <a:graphicFrameLocks/>
          </p:cNvGraphicFramePr>
          <p:nvPr/>
        </p:nvGraphicFramePr>
        <p:xfrm>
          <a:off x="700087" y="1916832"/>
          <a:ext cx="8192393" cy="2883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alt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Wyniki </a:t>
            </a:r>
            <a:r>
              <a:rPr lang="pl-PL" alt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alt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alt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ankiety </a:t>
            </a:r>
            <a:r>
              <a:rPr lang="pl-PL" altLang="pl-PL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oceny jakości kształcenia</a:t>
            </a: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alt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</a:t>
            </a:r>
            <a:r>
              <a:rPr lang="pl-PL" alt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przeprowadzonej </a:t>
            </a:r>
            <a:r>
              <a:rPr lang="pl-PL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wśród </a:t>
            </a:r>
            <a:r>
              <a:rPr lang="pl-PL" alt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studentów </a:t>
            </a:r>
            <a:r>
              <a:rPr lang="pl-PL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 roku akademickim </a:t>
            </a:r>
            <a:r>
              <a:rPr lang="pl-PL" alt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2017/2018</a:t>
            </a:r>
            <a:endParaRPr lang="pl-PL" altLang="pl-PL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spcBef>
                <a:spcPts val="6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pl-PL" altLang="pl-PL" sz="11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Ogólna ocena jakości kształcenia PWSZ w Koninie </a:t>
            </a:r>
          </a:p>
          <a:p>
            <a:pPr algn="ctr" eaLnBrk="1" hangingPunct="1">
              <a:spcBef>
                <a:spcPts val="6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pl-PL" altLang="pl-PL" sz="11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dokonana przez studentów </a:t>
            </a:r>
          </a:p>
          <a:p>
            <a:pPr algn="ctr" eaLnBrk="1" hangingPunct="1">
              <a:spcBef>
                <a:spcPts val="6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pl-PL" altLang="pl-PL" sz="11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 roku akademickim 2017/2018 </a:t>
            </a:r>
          </a:p>
          <a:p>
            <a:pPr algn="ctr" eaLnBrk="1" hangingPunct="1">
              <a:spcBef>
                <a:spcPts val="6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pl-PL" altLang="pl-PL" sz="1100" b="1" u="sng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wynosi 3,97 </a:t>
            </a:r>
          </a:p>
          <a:p>
            <a:pPr algn="ctr" eaLnBrk="1" hangingPunct="1">
              <a:spcBef>
                <a:spcPts val="6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pl-PL" altLang="pl-PL" sz="11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(w roku  2016/2017  - 3,96 a w roku akademickim </a:t>
            </a:r>
            <a:r>
              <a:rPr lang="pl-PL" altLang="pl-PL" sz="1100" b="1" smtClean="0">
                <a:solidFill>
                  <a:srgbClr val="739A2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2015/2016 – 3,91</a:t>
            </a:r>
            <a:r>
              <a:rPr lang="pl-PL" altLang="pl-PL" sz="11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  <a:endParaRPr lang="pl-PL" altLang="pl-PL" sz="1100" smtClean="0">
              <a:solidFill>
                <a:srgbClr val="2B974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1" hangingPunct="1"/>
            <a:endParaRPr lang="pl-PL" altLang="pl-PL" sz="11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endParaRPr lang="pl-PL" altLang="pl-PL" smtClean="0"/>
          </a:p>
          <a:p>
            <a:pPr eaLnBrk="1" hangingPunct="1"/>
            <a:endParaRPr lang="pl-PL" altLang="pl-PL" smtClean="0"/>
          </a:p>
        </p:txBody>
      </p:sp>
      <p:sp>
        <p:nvSpPr>
          <p:cNvPr id="16388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75F01F4-80C6-4328-B2D7-9D75146EF545}" type="slidenum">
              <a:rPr lang="pl-PL" altLang="pl-PL" sz="1000" smtClean="0">
                <a:solidFill>
                  <a:srgbClr val="FFFFFF"/>
                </a:solidFill>
              </a:rPr>
              <a:pPr/>
              <a:t>7</a:t>
            </a:fld>
            <a:endParaRPr lang="pl-PL" altLang="pl-PL" sz="1000" smtClean="0">
              <a:solidFill>
                <a:srgbClr val="FFFFFF"/>
              </a:solidFill>
            </a:endParaRPr>
          </a:p>
        </p:txBody>
      </p:sp>
      <p:pic>
        <p:nvPicPr>
          <p:cNvPr id="16389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490538"/>
            <a:ext cx="79375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3716338"/>
            <a:ext cx="5219700" cy="206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altLang="pl-PL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Wyniki </a:t>
            </a:r>
            <a:r>
              <a:rPr lang="pl-PL" altLang="pl-PL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altLang="pl-PL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altLang="pl-PL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ankiety </a:t>
            </a:r>
            <a:r>
              <a:rPr lang="pl-PL" altLang="pl-PL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oceny jakości kształcenia</a:t>
            </a: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alt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przeprowadzonej </a:t>
            </a: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wśród </a:t>
            </a:r>
            <a:r>
              <a:rPr lang="pl-PL" alt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studentów </a:t>
            </a: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 roku akademickim </a:t>
            </a:r>
            <a:r>
              <a:rPr lang="pl-PL" alt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2017/2018</a:t>
            </a:r>
            <a:endParaRPr lang="pl-PL" altLang="pl-P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411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4D84B77-A5A5-4E29-A70F-58539217014B}" type="slidenum">
              <a:rPr lang="pl-PL" altLang="pl-PL" sz="1000" smtClean="0">
                <a:solidFill>
                  <a:srgbClr val="FFFFFF"/>
                </a:solidFill>
              </a:rPr>
              <a:pPr/>
              <a:t>8</a:t>
            </a:fld>
            <a:endParaRPr lang="pl-PL" altLang="pl-PL" sz="1000" smtClean="0">
              <a:solidFill>
                <a:srgbClr val="FFFFFF"/>
              </a:solidFill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95288" y="2060575"/>
            <a:ext cx="8229600" cy="441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endParaRPr lang="pl-PL" altLang="pl-PL" sz="1600" dirty="0"/>
          </a:p>
          <a:p>
            <a:pPr marL="342900" indent="-342900"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pl-PL" altLang="pl-PL" sz="1600" dirty="0"/>
              <a:t>Wszystkim studentom biorącym udział w badaniu ankietowym  </a:t>
            </a:r>
            <a:br>
              <a:rPr lang="pl-PL" altLang="pl-PL" sz="1600" dirty="0"/>
            </a:br>
            <a:r>
              <a:rPr lang="pl-PL" altLang="pl-PL" sz="1600" b="1" dirty="0"/>
              <a:t> serdecznie dziękujemy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pl-PL" altLang="pl-PL" sz="1600" dirty="0"/>
              <a:t>i zapraszamy do uczestnictwa w kolejnych badaniach.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endParaRPr lang="pl-PL" altLang="pl-PL" sz="1600" dirty="0"/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endParaRPr lang="pl-PL" altLang="pl-PL" sz="1200" dirty="0"/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endParaRPr lang="pl-PL" altLang="pl-PL" sz="1200" dirty="0"/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endParaRPr lang="pl-PL" altLang="pl-PL" sz="1200" dirty="0"/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endParaRPr lang="pl-PL" altLang="pl-PL" sz="1200" dirty="0"/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endParaRPr lang="pl-PL" altLang="pl-PL" sz="1200" dirty="0"/>
          </a:p>
          <a:p>
            <a:pPr marL="342900" indent="-342900"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pl-PL" altLang="pl-PL" dirty="0"/>
          </a:p>
          <a:p>
            <a:pPr marL="342900" indent="-342900" algn="ctr" eaLnBrk="1" hangingPunct="1">
              <a:buFont typeface="Wingdings" pitchFamily="2" charset="2"/>
              <a:buNone/>
            </a:pPr>
            <a:r>
              <a:rPr lang="pl-PL" altLang="pl-PL" dirty="0"/>
              <a:t>Opracowanie</a:t>
            </a:r>
            <a:r>
              <a:rPr lang="pl-PL" altLang="pl-PL"/>
              <a:t>: </a:t>
            </a:r>
            <a:r>
              <a:rPr lang="pl-PL" altLang="pl-PL" smtClean="0"/>
              <a:t>Uczelniana Komisja </a:t>
            </a:r>
            <a:r>
              <a:rPr lang="pl-PL" altLang="pl-PL" dirty="0"/>
              <a:t>ds. Oceny Jakości Kształcenia</a:t>
            </a:r>
          </a:p>
          <a:p>
            <a:pPr marL="342900" indent="-342900" algn="ctr" eaLnBrk="1" hangingPunct="1">
              <a:buFont typeface="Wingdings" pitchFamily="2" charset="2"/>
              <a:buNone/>
            </a:pPr>
            <a:r>
              <a:rPr lang="pl-PL" altLang="pl-PL" dirty="0"/>
              <a:t>PWSZ w Koninie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endParaRPr lang="pl-PL" altLang="pl-PL" dirty="0">
              <a:solidFill>
                <a:schemeClr val="accent1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endParaRPr lang="pl-PL" altLang="pl-PL" sz="2800" dirty="0"/>
          </a:p>
        </p:txBody>
      </p:sp>
      <p:pic>
        <p:nvPicPr>
          <p:cNvPr id="17413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76250"/>
            <a:ext cx="6746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3284538"/>
            <a:ext cx="2087562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cja">
  <a:themeElements>
    <a:clrScheme name="Retrospekcj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cj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trospekcja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6B9F25"/>
    </a:hlink>
    <a:folHlink>
      <a:srgbClr val="B26B02"/>
    </a:folHlink>
  </a:clrScheme>
  <a:fontScheme name="Retrospekcja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kcja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Retrospekcja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6B9F25"/>
    </a:hlink>
    <a:folHlink>
      <a:srgbClr val="B26B02"/>
    </a:folHlink>
  </a:clrScheme>
  <a:fontScheme name="Retrospekcja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kcja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Retrospekcja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6B9F25"/>
    </a:hlink>
    <a:folHlink>
      <a:srgbClr val="B26B02"/>
    </a:folHlink>
  </a:clrScheme>
  <a:fontScheme name="Retrospekcja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kcja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Retrospekcja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6B9F25"/>
    </a:hlink>
    <a:folHlink>
      <a:srgbClr val="B26B02"/>
    </a:folHlink>
  </a:clrScheme>
  <a:fontScheme name="Retrospekcja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kcja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Retrospekcja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6B9F25"/>
    </a:hlink>
    <a:folHlink>
      <a:srgbClr val="B26B02"/>
    </a:folHlink>
  </a:clrScheme>
  <a:fontScheme name="Retrospekcja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kcja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Retrospekcja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6B9F25"/>
    </a:hlink>
    <a:folHlink>
      <a:srgbClr val="B26B02"/>
    </a:folHlink>
  </a:clrScheme>
  <a:fontScheme name="Retrospekcja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kcja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2274</TotalTime>
  <Words>115</Words>
  <Application>Microsoft Office PowerPoint</Application>
  <PresentationFormat>Pokaz na ekranie (4:3)</PresentationFormat>
  <Paragraphs>68</Paragraphs>
  <Slides>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Retrospekcja</vt:lpstr>
      <vt:lpstr>   Wyniki  ankiety oceny jakości kształcenia przeprowadzonej wśród studentów w roku akademickim 2017/2018</vt:lpstr>
      <vt:lpstr>              Wyniki          ankiety oceny jakości kształcenia                przeprowadzonej wśród studentów w roku akademickim 2016/2017</vt:lpstr>
      <vt:lpstr>       Wyniki         ankiety oceny jakości kształcenia              przeprowadzonej wśród studentów w roku akademickim 2017/2018</vt:lpstr>
      <vt:lpstr>Wyniki  ankiety oceny jakości kształcenia przeprowadzonej wśród studentów w roku akademickim 2017/2018</vt:lpstr>
      <vt:lpstr>   Wyniki     ankiety oceny jakości kształcenia      przeprowadzonej wśród studentów w roku akademickim 2017/2018</vt:lpstr>
      <vt:lpstr>   Wyniki     ankiety oceny jakości kształcenia      przeprowadzonej wśród studentów w roku akademickim 2017/2018</vt:lpstr>
      <vt:lpstr>   Wyniki     ankiety oceny jakości kształcenia      przeprowadzonej wśród studentów w roku akademickim 2017/2018</vt:lpstr>
      <vt:lpstr>  Wyniki    ankiety oceny jakości kształcenia     przeprowadzonej wśród studentów w roku akademickim 2017/2018</vt:lpstr>
    </vt:vector>
  </TitlesOfParts>
  <Company>pwsz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Katarzyna Janiak</dc:creator>
  <cp:lastModifiedBy>PWSZ</cp:lastModifiedBy>
  <cp:revision>101</cp:revision>
  <cp:lastPrinted>2018-12-03T12:03:06Z</cp:lastPrinted>
  <dcterms:created xsi:type="dcterms:W3CDTF">2014-04-02T10:20:47Z</dcterms:created>
  <dcterms:modified xsi:type="dcterms:W3CDTF">2018-12-06T10:30:09Z</dcterms:modified>
</cp:coreProperties>
</file>